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3" r:id="rId3"/>
    <p:sldId id="310" r:id="rId4"/>
    <p:sldId id="312" r:id="rId5"/>
    <p:sldId id="313" r:id="rId6"/>
    <p:sldId id="440" r:id="rId7"/>
    <p:sldId id="441" r:id="rId8"/>
    <p:sldId id="442" r:id="rId9"/>
    <p:sldId id="314" r:id="rId10"/>
    <p:sldId id="315" r:id="rId11"/>
    <p:sldId id="318" r:id="rId12"/>
    <p:sldId id="319" r:id="rId13"/>
    <p:sldId id="320" r:id="rId14"/>
    <p:sldId id="321" r:id="rId15"/>
    <p:sldId id="324" r:id="rId16"/>
    <p:sldId id="325" r:id="rId17"/>
    <p:sldId id="326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E652D0-C182-4A37-B133-966C37B85C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9E7196-B11D-42FB-832C-5A8AD6BC5E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29B437-E20F-4953-BB45-E312EC41F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89C0ED-4C9A-48D1-A81A-0CE5B0690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F14F24-EC08-4867-B038-9391FA528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73817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48DF9D-DA83-4005-A09D-49FED4318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F024A5D-18C3-4AF7-9213-A1F57B736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A8CEE0-C3E1-4338-AF20-679B9EFBA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2D0A13-2018-49ED-B61A-0B404481A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62C679-D122-4BC3-88DF-4CA05399F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32048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DE8FF5-E49D-4707-B4FF-35DF56F97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3AA54DC-A9B9-4E7B-87E9-CD98A7ED5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C7C616-2946-4E04-BF31-A4C54C11C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AC516F-8D02-484A-B112-B67679376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722920-D429-4F22-B978-24F84EB0B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441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80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12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AD74F-2571-4743-8C37-8E9775E43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6F2AB4-61A8-413C-BDE6-74D039E77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4D9E38B-13AA-4439-BE7B-FB59C4BB7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8429A1-9E68-4AA6-BB52-70B4AC6A4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938A4E-6FDB-49B5-861A-9EEBDB9B5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4719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E1807-68B2-43EF-98BE-9967B6454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7FFD7A-A9B8-49DC-909A-27BF8AB16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4597B5-FBC0-446D-938A-E4383C554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8951B1-5A12-4239-9257-03B9D2737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A7A30C-EC5D-4F58-9369-0BC8FA43E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952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EF62ED-C203-47BE-8BEA-6FB7C0B3F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DF40C8-D43B-460A-A747-E5BEFED148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161C9F-C427-4EAB-B92A-A51CCDEFF1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F5FB3A-561C-4F36-B014-3D40C57C8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D062D3-01C1-4023-9AD3-D28CA494B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76FCF0-6F77-4E39-8888-F779424C0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167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136451-5438-4C0D-ABBC-896D7B429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D012CE-8F09-41C9-88E2-D19CDE786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78E159A-4723-4EF3-8D89-8BCC395893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65DFB1A-0CB2-4183-9AF0-47E15CF65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6B3527C-6DC9-4FBA-A8DF-0CC23AA73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019D61E-1AD5-4D49-B55A-7C2097EAC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4D855E9-FF94-4421-A4D2-6ABC47707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CF2327B-0A5F-47C4-B219-38C1A49DE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9472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F82D28-CA71-402C-9E18-75F9270DE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1C68F00-5F17-4787-A50E-1EF2ECCCD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3A7847-414F-412F-B5D5-6F15F3CA7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1CC7F4-CB8B-4AB2-8FAF-C13C18384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75302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7145E86-1C1C-450B-875E-830BA177D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3B8E863-9B7F-48F5-90ED-C71FB3CA5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1507951-C3AA-4B16-8747-1917EFD3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493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92D68D-F94A-4900-BE0C-9C03E0A93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E763C9-4CF5-4A88-BA29-D1A524850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ABFCD1-7845-4C3D-907C-A43A51335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4B038E-53FE-4486-8B18-B0611EC28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1E0597-5719-416D-88EC-7D6FF72C0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42334F-B48C-4FD2-B41A-BACFB78B8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75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27192C-6B42-413C-801A-93C376E84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8441B7-0828-4715-BFB3-C892038029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C6078E9-AC9F-45AD-8132-069DC74D5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A77285-A0CF-4DBC-8613-F3A62DC2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1500F0-4383-4F7D-93F6-DF4FC65CD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DA1A86-5E08-4606-A1C3-B406D65C5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5815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1B885D8-627E-414B-B157-7F9D280D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837F50-FC9B-470D-87D1-D4C87FBBE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C11ACD-2BD0-4071-BA5D-B82D76BF3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E558C-F4D8-4F1C-AE24-726FFF986413}" type="datetimeFigureOut">
              <a:rPr lang="es-CO" smtClean="0"/>
              <a:t>28/12/2020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548DEE-0642-4C6A-8502-B342B6FCF3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F00A41-51B2-4E55-B2A8-6D3BDC404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E5BD-C713-4BA1-ABA9-BC6F8E6A6DA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570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80138" y="1656191"/>
            <a:ext cx="1181186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5400" b="1" dirty="0">
                <a:solidFill>
                  <a:srgbClr val="0A6A21"/>
                </a:solidFill>
                <a:latin typeface="Arial"/>
                <a:cs typeface="Arial"/>
              </a:rPr>
              <a:t>INFORME DE SALDOS</a:t>
            </a:r>
          </a:p>
          <a:p>
            <a:pPr algn="ctr"/>
            <a:r>
              <a:rPr lang="es-CO" sz="4800" b="1" dirty="0">
                <a:solidFill>
                  <a:srgbClr val="0A6A21"/>
                </a:solidFill>
                <a:latin typeface="Arial"/>
                <a:cs typeface="Arial"/>
              </a:rPr>
              <a:t>SESIÓN OCAD DEPARTAMENTAL </a:t>
            </a:r>
          </a:p>
          <a:p>
            <a:pPr algn="ctr"/>
            <a:r>
              <a:rPr lang="es-CO" sz="4800" b="1" dirty="0">
                <a:solidFill>
                  <a:srgbClr val="0A6A21"/>
                </a:solidFill>
                <a:latin typeface="Arial"/>
                <a:cs typeface="Arial"/>
              </a:rPr>
              <a:t> ANTIOQUIA 2020 </a:t>
            </a:r>
          </a:p>
          <a:p>
            <a:pPr algn="ctr"/>
            <a:r>
              <a:rPr lang="es-CO" sz="3200" b="1" dirty="0">
                <a:solidFill>
                  <a:srgbClr val="0A6A21"/>
                </a:solidFill>
                <a:latin typeface="Arial"/>
                <a:cs typeface="Arial"/>
              </a:rPr>
              <a:t>29 DICIEMBRE 2020</a:t>
            </a:r>
          </a:p>
          <a:p>
            <a:pPr algn="ctr"/>
            <a:endParaRPr lang="es-CO" sz="5400" b="1" dirty="0">
              <a:solidFill>
                <a:srgbClr val="00B050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s-ES_tradnl" sz="5400" b="1" dirty="0">
              <a:solidFill>
                <a:srgbClr val="00B05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9EE1EF3-7B8B-4BA8-BDFD-CFF4A2C10259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3187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68944" y="92776"/>
            <a:ext cx="98541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3200" b="1" dirty="0">
                <a:solidFill>
                  <a:srgbClr val="0A6A21"/>
                </a:solidFill>
                <a:latin typeface="Arial"/>
                <a:cs typeface="Arial"/>
              </a:rPr>
              <a:t>Proyecto Aprobado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759655" y="2015977"/>
            <a:ext cx="1899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</a:t>
            </a: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Número de proyectos: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22 de diciembre de 2020</a:t>
            </a:r>
            <a:endParaRPr kumimoji="0" lang="es-MX" sz="1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EB74001-5F5C-4E53-A363-6D40149BEB8D}"/>
              </a:ext>
            </a:extLst>
          </p:cNvPr>
          <p:cNvSpPr/>
          <p:nvPr/>
        </p:nvSpPr>
        <p:spPr>
          <a:xfrm>
            <a:off x="1038929" y="2687227"/>
            <a:ext cx="98541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3200" b="1" dirty="0">
                <a:solidFill>
                  <a:srgbClr val="0A6A21"/>
                </a:solidFill>
                <a:latin typeface="Arial"/>
                <a:cs typeface="Arial"/>
              </a:rPr>
              <a:t>Proyecto Desaprobado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B4C76DB-59E4-474A-B2FC-6D32664F0C84}"/>
              </a:ext>
            </a:extLst>
          </p:cNvPr>
          <p:cNvSpPr txBox="1"/>
          <p:nvPr/>
        </p:nvSpPr>
        <p:spPr>
          <a:xfrm>
            <a:off x="900331" y="5171527"/>
            <a:ext cx="3877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8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22 de diciembre de 2020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36AA23-3ABD-4F11-A36C-FCF0D96570C5}"/>
              </a:ext>
            </a:extLst>
          </p:cNvPr>
          <p:cNvGraphicFramePr>
            <a:graphicFrameLocks noGrp="1"/>
          </p:cNvGraphicFramePr>
          <p:nvPr/>
        </p:nvGraphicFramePr>
        <p:xfrm>
          <a:off x="900331" y="929777"/>
          <a:ext cx="10532012" cy="1114425"/>
        </p:xfrm>
        <a:graphic>
          <a:graphicData uri="http://schemas.openxmlformats.org/drawingml/2006/table">
            <a:tbl>
              <a:tblPr/>
              <a:tblGrid>
                <a:gridCol w="1280161">
                  <a:extLst>
                    <a:ext uri="{9D8B030D-6E8A-4147-A177-3AD203B41FA5}">
                      <a16:colId xmlns:a16="http://schemas.microsoft.com/office/drawing/2014/main" val="3591644700"/>
                    </a:ext>
                  </a:extLst>
                </a:gridCol>
                <a:gridCol w="4783016">
                  <a:extLst>
                    <a:ext uri="{9D8B030D-6E8A-4147-A177-3AD203B41FA5}">
                      <a16:colId xmlns:a16="http://schemas.microsoft.com/office/drawing/2014/main" val="4001834485"/>
                    </a:ext>
                  </a:extLst>
                </a:gridCol>
                <a:gridCol w="1294227">
                  <a:extLst>
                    <a:ext uri="{9D8B030D-6E8A-4147-A177-3AD203B41FA5}">
                      <a16:colId xmlns:a16="http://schemas.microsoft.com/office/drawing/2014/main" val="3291654788"/>
                    </a:ext>
                  </a:extLst>
                </a:gridCol>
                <a:gridCol w="1775111">
                  <a:extLst>
                    <a:ext uri="{9D8B030D-6E8A-4147-A177-3AD203B41FA5}">
                      <a16:colId xmlns:a16="http://schemas.microsoft.com/office/drawing/2014/main" val="2606989380"/>
                    </a:ext>
                  </a:extLst>
                </a:gridCol>
                <a:gridCol w="1399497">
                  <a:extLst>
                    <a:ext uri="{9D8B030D-6E8A-4147-A177-3AD203B41FA5}">
                      <a16:colId xmlns:a16="http://schemas.microsoft.com/office/drawing/2014/main" val="2247927989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032132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2020003050193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las entidades del Sistema Departamental y Municipal de Gestión del Riesgo de Desastres con el fin de mejorar la capacidad de respuesta por medio de herramientas, equipos e insumos para la atención de emergencias en el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INTERIOR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PROYECTO APROBADO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65170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36159CE4-82DD-4F24-8A7E-CFF32827C2BE}"/>
              </a:ext>
            </a:extLst>
          </p:cNvPr>
          <p:cNvGraphicFramePr>
            <a:graphicFrameLocks noGrp="1"/>
          </p:cNvGraphicFramePr>
          <p:nvPr/>
        </p:nvGraphicFramePr>
        <p:xfrm>
          <a:off x="900331" y="3585998"/>
          <a:ext cx="10532012" cy="1466850"/>
        </p:xfrm>
        <a:graphic>
          <a:graphicData uri="http://schemas.openxmlformats.org/drawingml/2006/table">
            <a:tbl>
              <a:tblPr/>
              <a:tblGrid>
                <a:gridCol w="1237958">
                  <a:extLst>
                    <a:ext uri="{9D8B030D-6E8A-4147-A177-3AD203B41FA5}">
                      <a16:colId xmlns:a16="http://schemas.microsoft.com/office/drawing/2014/main" val="2373832709"/>
                    </a:ext>
                  </a:extLst>
                </a:gridCol>
                <a:gridCol w="4825219">
                  <a:extLst>
                    <a:ext uri="{9D8B030D-6E8A-4147-A177-3AD203B41FA5}">
                      <a16:colId xmlns:a16="http://schemas.microsoft.com/office/drawing/2014/main" val="1077247406"/>
                    </a:ext>
                  </a:extLst>
                </a:gridCol>
                <a:gridCol w="1294227">
                  <a:extLst>
                    <a:ext uri="{9D8B030D-6E8A-4147-A177-3AD203B41FA5}">
                      <a16:colId xmlns:a16="http://schemas.microsoft.com/office/drawing/2014/main" val="1642832505"/>
                    </a:ext>
                  </a:extLst>
                </a:gridCol>
                <a:gridCol w="1775111">
                  <a:extLst>
                    <a:ext uri="{9D8B030D-6E8A-4147-A177-3AD203B41FA5}">
                      <a16:colId xmlns:a16="http://schemas.microsoft.com/office/drawing/2014/main" val="514944113"/>
                    </a:ext>
                  </a:extLst>
                </a:gridCol>
                <a:gridCol w="1399497">
                  <a:extLst>
                    <a:ext uri="{9D8B030D-6E8A-4147-A177-3AD203B41FA5}">
                      <a16:colId xmlns:a16="http://schemas.microsoft.com/office/drawing/2014/main" val="1334120571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0798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2012003050007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192 UNIDADES SANITARIAS RURALES EN EL MUNICIPIO DE FRONTINO, ANTIOQUIA.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Frontino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PROYECTO DESAPROBADO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3001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capacidad de respuesta en el Manejo de Desastres de las entidades operativas para la Gestión del Riesgo de Desastres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INTERIOR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PROYECTO DESAPROBADO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61067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2019003050117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vía racho triste - San </a:t>
                      </a:r>
                      <a:r>
                        <a:rPr lang="es-MX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Jose</a:t>
                      </a: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la Ceja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la Ceja del Tambo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PROYECTO DESAPROBADO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5306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6006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Contratado en ejecución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0842A64E-2069-4F23-9203-307C21670631}"/>
              </a:ext>
            </a:extLst>
          </p:cNvPr>
          <p:cNvGraphicFramePr>
            <a:graphicFrameLocks noGrp="1"/>
          </p:cNvGraphicFramePr>
          <p:nvPr/>
        </p:nvGraphicFramePr>
        <p:xfrm>
          <a:off x="745588" y="1109476"/>
          <a:ext cx="11015003" cy="4632393"/>
        </p:xfrm>
        <a:graphic>
          <a:graphicData uri="http://schemas.openxmlformats.org/drawingml/2006/table">
            <a:tbl>
              <a:tblPr/>
              <a:tblGrid>
                <a:gridCol w="1125415">
                  <a:extLst>
                    <a:ext uri="{9D8B030D-6E8A-4147-A177-3AD203B41FA5}">
                      <a16:colId xmlns:a16="http://schemas.microsoft.com/office/drawing/2014/main" val="4268173389"/>
                    </a:ext>
                  </a:extLst>
                </a:gridCol>
                <a:gridCol w="5500468">
                  <a:extLst>
                    <a:ext uri="{9D8B030D-6E8A-4147-A177-3AD203B41FA5}">
                      <a16:colId xmlns:a16="http://schemas.microsoft.com/office/drawing/2014/main" val="2243108509"/>
                    </a:ext>
                  </a:extLst>
                </a:gridCol>
                <a:gridCol w="1294227">
                  <a:extLst>
                    <a:ext uri="{9D8B030D-6E8A-4147-A177-3AD203B41FA5}">
                      <a16:colId xmlns:a16="http://schemas.microsoft.com/office/drawing/2014/main" val="173684709"/>
                    </a:ext>
                  </a:extLst>
                </a:gridCol>
                <a:gridCol w="1519311">
                  <a:extLst>
                    <a:ext uri="{9D8B030D-6E8A-4147-A177-3AD203B41FA5}">
                      <a16:colId xmlns:a16="http://schemas.microsoft.com/office/drawing/2014/main" val="2706662074"/>
                    </a:ext>
                  </a:extLst>
                </a:gridCol>
                <a:gridCol w="1575582">
                  <a:extLst>
                    <a:ext uri="{9D8B030D-6E8A-4147-A177-3AD203B41FA5}">
                      <a16:colId xmlns:a16="http://schemas.microsoft.com/office/drawing/2014/main" val="2944539840"/>
                    </a:ext>
                  </a:extLst>
                </a:gridCol>
              </a:tblGrid>
              <a:tr h="34032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403471"/>
                  </a:ext>
                </a:extLst>
              </a:tr>
              <a:tr h="36463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del acceso a la educación superior a través de Instituciones educativas y la red de parques y ciudadelas educativas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373449"/>
                  </a:ext>
                </a:extLst>
              </a:tr>
              <a:tr h="2430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2017003050004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Fortalecimiento cultural de la población afro antioqueña, municipio de Arboletes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Arboletes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468862"/>
                  </a:ext>
                </a:extLst>
              </a:tr>
              <a:tr h="2430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2017003050005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cultural de la población afroantioqueña, municipio de Carepa,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Municipio de Carepa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5683466"/>
                  </a:ext>
                </a:extLst>
              </a:tr>
              <a:tr h="2430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2017050310005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Adecuación y mejoramiento del parque principal del municipio de Amalfi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Amalfí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5364598"/>
                  </a:ext>
                </a:extLst>
              </a:tr>
              <a:tr h="36463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nutricional con enfoque comunitario para niños y familias gestantes indígenas de las comunidades priorizadas de los municipios de Urrao, Frontino, Dabeiba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1059713"/>
                  </a:ext>
                </a:extLst>
              </a:tr>
              <a:tr h="2430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puente en la zona urbana del municipio de San Pedro de Urabá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302131"/>
                  </a:ext>
                </a:extLst>
              </a:tr>
              <a:tr h="2430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la Pista de patinódromo en el Municipio de San Pedro De Uraba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San Pedro de Uraba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1269461"/>
                  </a:ext>
                </a:extLst>
              </a:tr>
              <a:tr h="2430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una Cancha En Grama Sintética Para La Práctica de Fútbol en el municipio de Segovia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Municipo de Segovia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460644"/>
                  </a:ext>
                </a:extLst>
              </a:tr>
              <a:tr h="2430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2018003050108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Mejoramiento y adecuación de una (1) infraestructura deportiva en el sector montecarlo del municipio de Cocorná,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Cocorna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538674"/>
                  </a:ext>
                </a:extLst>
              </a:tr>
              <a:tr h="2430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2018003050109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2 Canchas Sintética en el Municipio de Concepción,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Concepción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5917816"/>
                  </a:ext>
                </a:extLst>
              </a:tr>
              <a:tr h="36463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2018058930074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vías terciarias mediante la construcción de placa huella en la vereda caño negro y caño bonito en el municipio de Yondó (08/10/2018)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Yondó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078514"/>
                  </a:ext>
                </a:extLst>
              </a:tr>
              <a:tr h="36463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Construcción de puente vehicular sobre la quebrada El Herrero, vía Ituango - La Granja, municipio de Ituango,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Ituango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1249540"/>
                  </a:ext>
                </a:extLst>
              </a:tr>
              <a:tr h="2430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vía la quiebra - Santa Ana del municipio de Granada en el Departamento de Antioquia (21/08/2018)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Granada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6738792"/>
                  </a:ext>
                </a:extLst>
              </a:tr>
              <a:tr h="36463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avenida circunvalar del municipio de Jerico  en el departamento de Antioquia (1.3 Km pavimentación) (18/09/2018)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Jerico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245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661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102239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Contratado en ejecución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654303" y="6045638"/>
            <a:ext cx="2996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28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22 de diciembre de 2020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066817C-443B-4453-B0DF-DE3A274DBEB0}"/>
              </a:ext>
            </a:extLst>
          </p:cNvPr>
          <p:cNvGraphicFramePr>
            <a:graphicFrameLocks noGrp="1"/>
          </p:cNvGraphicFramePr>
          <p:nvPr/>
        </p:nvGraphicFramePr>
        <p:xfrm>
          <a:off x="654303" y="1174204"/>
          <a:ext cx="11192884" cy="4502938"/>
        </p:xfrm>
        <a:graphic>
          <a:graphicData uri="http://schemas.openxmlformats.org/drawingml/2006/table">
            <a:tbl>
              <a:tblPr/>
              <a:tblGrid>
                <a:gridCol w="1287039">
                  <a:extLst>
                    <a:ext uri="{9D8B030D-6E8A-4147-A177-3AD203B41FA5}">
                      <a16:colId xmlns:a16="http://schemas.microsoft.com/office/drawing/2014/main" val="2538408354"/>
                    </a:ext>
                  </a:extLst>
                </a:gridCol>
                <a:gridCol w="5120640">
                  <a:extLst>
                    <a:ext uri="{9D8B030D-6E8A-4147-A177-3AD203B41FA5}">
                      <a16:colId xmlns:a16="http://schemas.microsoft.com/office/drawing/2014/main" val="250714419"/>
                    </a:ext>
                  </a:extLst>
                </a:gridCol>
                <a:gridCol w="1716258">
                  <a:extLst>
                    <a:ext uri="{9D8B030D-6E8A-4147-A177-3AD203B41FA5}">
                      <a16:colId xmlns:a16="http://schemas.microsoft.com/office/drawing/2014/main" val="3400804927"/>
                    </a:ext>
                  </a:extLst>
                </a:gridCol>
                <a:gridCol w="1336431">
                  <a:extLst>
                    <a:ext uri="{9D8B030D-6E8A-4147-A177-3AD203B41FA5}">
                      <a16:colId xmlns:a16="http://schemas.microsoft.com/office/drawing/2014/main" val="1529676736"/>
                    </a:ext>
                  </a:extLst>
                </a:gridCol>
                <a:gridCol w="1732516">
                  <a:extLst>
                    <a:ext uri="{9D8B030D-6E8A-4147-A177-3AD203B41FA5}">
                      <a16:colId xmlns:a16="http://schemas.microsoft.com/office/drawing/2014/main" val="2609215428"/>
                    </a:ext>
                  </a:extLst>
                </a:gridCol>
              </a:tblGrid>
              <a:tr h="36046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080436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Adecuación de infraestructura en dos (2) instituciones educativas en el municipio de Cocorná,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Cocorna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370832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vía el ninguito - vuelta el olvido subregión Norte en el municipio de Angostura, Antioquia (01/10/2018)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Angostura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68859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y dotación de cancha sintética en el municipio de Tarazá Antioquia (17/10/2019)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4841391"/>
                  </a:ext>
                </a:extLst>
              </a:tr>
              <a:tr h="51495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rural etapa 2 de tramos de la vía que conduce desde el casco urbano hasta el corregimiento la Caucana y obras complemetarias en el municipio de Tarazá, Antioquia (17/10/2018)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726975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Restauración de la casa de la cultura con el fin de proteger y salvaguardar el patrimonio cultural del Municipio de La Estrella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CULTURA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la Estrella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553652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Mejoramiento de la pista de patinaje existente en el polideportivo del municipio de Cocorná,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Cocorna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56949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del centro de producción porcícola Paysandú de la Universidad Nacional de Colombia,en el Municipio de Medellín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Universidad Nacional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423677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cicloinfraestructura y servicios complementarios en el municipio de San Jerónimo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San Jeronimo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6550031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centro día para el adulto mayor en el municipio de San Rafel, 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San Rafael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832328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y dotación del parque principal barrio Luis Gonzaga en el municipio de Cocorná,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Cocorna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7451263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2019054400026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bulevar 27A primera fase municipio de Marinilla (17/09/2018)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Marinilla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5536356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2019055790010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pista de patinaje sector la malena Puerto Berrio Antioquia (19/09/2018)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Puerto Berrio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2730650"/>
                  </a:ext>
                </a:extLst>
              </a:tr>
              <a:tr h="38621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2019057900029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 en la infraestructura física de la Institución Educativa La Caucana en el municipio de Tarazá, Antioquia (17/10/2019)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9883708"/>
                  </a:ext>
                </a:extLst>
              </a:tr>
              <a:tr h="25747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2019058370003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la etapa 2 de la unidad deportiva del Distrito de Turbo, Antioquia (01/03/2018)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Turbo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CONTRATADO EN EJECUCIÓN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595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6880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Terminado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840548" y="5813844"/>
            <a:ext cx="31265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22 de diciembre de 2020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2796AD3-5690-483B-A8CA-CB50E96C7CAA}"/>
              </a:ext>
            </a:extLst>
          </p:cNvPr>
          <p:cNvGraphicFramePr>
            <a:graphicFrameLocks noGrp="1"/>
          </p:cNvGraphicFramePr>
          <p:nvPr/>
        </p:nvGraphicFramePr>
        <p:xfrm>
          <a:off x="703385" y="1357447"/>
          <a:ext cx="10916528" cy="3648075"/>
        </p:xfrm>
        <a:graphic>
          <a:graphicData uri="http://schemas.openxmlformats.org/drawingml/2006/table">
            <a:tbl>
              <a:tblPr/>
              <a:tblGrid>
                <a:gridCol w="1308295">
                  <a:extLst>
                    <a:ext uri="{9D8B030D-6E8A-4147-A177-3AD203B41FA5}">
                      <a16:colId xmlns:a16="http://schemas.microsoft.com/office/drawing/2014/main" val="241498227"/>
                    </a:ext>
                  </a:extLst>
                </a:gridCol>
                <a:gridCol w="5092505">
                  <a:extLst>
                    <a:ext uri="{9D8B030D-6E8A-4147-A177-3AD203B41FA5}">
                      <a16:colId xmlns:a16="http://schemas.microsoft.com/office/drawing/2014/main" val="386373286"/>
                    </a:ext>
                  </a:extLst>
                </a:gridCol>
                <a:gridCol w="1491175">
                  <a:extLst>
                    <a:ext uri="{9D8B030D-6E8A-4147-A177-3AD203B41FA5}">
                      <a16:colId xmlns:a16="http://schemas.microsoft.com/office/drawing/2014/main" val="3429029548"/>
                    </a:ext>
                  </a:extLst>
                </a:gridCol>
                <a:gridCol w="1786597">
                  <a:extLst>
                    <a:ext uri="{9D8B030D-6E8A-4147-A177-3AD203B41FA5}">
                      <a16:colId xmlns:a16="http://schemas.microsoft.com/office/drawing/2014/main" val="3832599743"/>
                    </a:ext>
                  </a:extLst>
                </a:gridCol>
                <a:gridCol w="1237956">
                  <a:extLst>
                    <a:ext uri="{9D8B030D-6E8A-4147-A177-3AD203B41FA5}">
                      <a16:colId xmlns:a16="http://schemas.microsoft.com/office/drawing/2014/main" val="200917537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79945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2012003050003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Apoyo financiación a los jóvenes para el acceso y la permanencia en la educación  superior todo el departamento, Antioquia, Occidente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Corporación para el fomento de la educación superior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169800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2014055430001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del Bloque 1 de la IED los llanos en el municipio de Peque,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Peque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78001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parque EDUCACIÓN El Bagre,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7107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parque EDUCACIÓN Liborina,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746995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parque EDUCACIÓN Arboletes,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03507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2017003050002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Acueducto veredal resguardo Narakizabi, Dabeiba, Occidente.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Dabeiba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04097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2017003050003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cultural de la población afroantioqueña, municipio de Sopetran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INCLUSIÓN SOCIAL Y RECONCILIACION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Sopetran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55296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2017003050006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Aplicación de tratamiento superficial para el mantenimiento de vías de la red vial secundaria en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27095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tecnológico de -teleantioquia- primera etapa en el Departamento de Antioquia.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TECNOLOGIA DE LA INFORMACION Y LAS COMUNICACIONES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84846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2018003050114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PAVIMENTO FLEXIBLE EN LA VÍA LA CHAPA DEL MUNICIPIO DE EL CARMEN DE VIBORAL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Carmen de Viboral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TERMINADO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818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603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68944" y="135639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Cerrado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814045-920B-4EFD-BB8B-20A328BB427C}"/>
              </a:ext>
            </a:extLst>
          </p:cNvPr>
          <p:cNvSpPr txBox="1"/>
          <p:nvPr/>
        </p:nvSpPr>
        <p:spPr>
          <a:xfrm>
            <a:off x="559635" y="5925546"/>
            <a:ext cx="29010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22 de diciembre de 2020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FAB19B1-9EEE-4005-8399-6D6685ACCB41}"/>
              </a:ext>
            </a:extLst>
          </p:cNvPr>
          <p:cNvGraphicFramePr>
            <a:graphicFrameLocks noGrp="1"/>
          </p:cNvGraphicFramePr>
          <p:nvPr/>
        </p:nvGraphicFramePr>
        <p:xfrm>
          <a:off x="689317" y="1165695"/>
          <a:ext cx="11015004" cy="4351342"/>
        </p:xfrm>
        <a:graphic>
          <a:graphicData uri="http://schemas.openxmlformats.org/drawingml/2006/table">
            <a:tbl>
              <a:tblPr/>
              <a:tblGrid>
                <a:gridCol w="1195754">
                  <a:extLst>
                    <a:ext uri="{9D8B030D-6E8A-4147-A177-3AD203B41FA5}">
                      <a16:colId xmlns:a16="http://schemas.microsoft.com/office/drawing/2014/main" val="3979193543"/>
                    </a:ext>
                  </a:extLst>
                </a:gridCol>
                <a:gridCol w="5514535">
                  <a:extLst>
                    <a:ext uri="{9D8B030D-6E8A-4147-A177-3AD203B41FA5}">
                      <a16:colId xmlns:a16="http://schemas.microsoft.com/office/drawing/2014/main" val="1681706341"/>
                    </a:ext>
                  </a:extLst>
                </a:gridCol>
                <a:gridCol w="1659988">
                  <a:extLst>
                    <a:ext uri="{9D8B030D-6E8A-4147-A177-3AD203B41FA5}">
                      <a16:colId xmlns:a16="http://schemas.microsoft.com/office/drawing/2014/main" val="1821662962"/>
                    </a:ext>
                  </a:extLst>
                </a:gridCol>
                <a:gridCol w="1730326">
                  <a:extLst>
                    <a:ext uri="{9D8B030D-6E8A-4147-A177-3AD203B41FA5}">
                      <a16:colId xmlns:a16="http://schemas.microsoft.com/office/drawing/2014/main" val="596654997"/>
                    </a:ext>
                  </a:extLst>
                </a:gridCol>
                <a:gridCol w="914401">
                  <a:extLst>
                    <a:ext uri="{9D8B030D-6E8A-4147-A177-3AD203B41FA5}">
                      <a16:colId xmlns:a16="http://schemas.microsoft.com/office/drawing/2014/main" val="1216578155"/>
                    </a:ext>
                  </a:extLst>
                </a:gridCol>
              </a:tblGrid>
              <a:tr h="331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307522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2012003050002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Apoyo de la atención integral de la población pobre no cubierta con subsidio en salud en todo el departamento, Antioquia, occidente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6553507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2012003050005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de estrategias de atención integral a familias en riesgo de inseguridad alimentaria y nutricional de todo el departamento, Antioquia, Occidente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052316"/>
                  </a:ext>
                </a:extLst>
              </a:tr>
              <a:tr h="2364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2012003050006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Capacitación a estudiantes en formación para el trabajo todo el departamento, Antioquia, Occidente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813814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2013003050001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de estrategias de atención y prevención integral a familias en riesgo de inseguridad alimentaria y nutricional de todo el departamento, Antioquia, occidente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9159155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2013050380002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DE SEMILLEROS DE CAÑA PANELERA EN LA ZONA RURAL DEL MUNICIPIO DE ANGOSTURA, ANTIOQUIA, OCCIDENTE (*cofinanciado)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AGRICULTURA Y DESARROLLO RURAL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Muicipio de Angostura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347146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2014003050002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Dotación tecnológica y audiovisual para el desarrollo de las actividades de la programación educativa de los parques EDUCACIÓNs del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586228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2014057900002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APORTES PARA GARANTIZAR LA CONTINUIDAD DE LA POBLACIÓN AFILIADA EN SALUD AL REGIMEN SUBSIDIADO TARAZa, ANTIOQUIA, OCCIDENTE (*cofinanciado)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184190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y mejoramiento de ambientes de aprendizaje del establecimiento EDUCACIÓN I.E Valdivia en el municipio de Valdivia, Antioquia, Occidente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288804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obras complementarias de la primera etapa del plan maestro de Alcantarillado en la zona urbana del municipio de Amalfi, Antioquia, Occidente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AGUA POTABLE Y SANEAMIENTO BASICO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Amalfi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665951"/>
                  </a:ext>
                </a:extLst>
              </a:tr>
              <a:tr h="2364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escenarios deportivos multipropósito en los municipios del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INDEPORTES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9266621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Dotación tecnológica y audiovisual para el desarrollo de las actividades de la programación educativa del parque EDUCACIÓN de la Estrella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298251"/>
                  </a:ext>
                </a:extLst>
              </a:tr>
              <a:tr h="35472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2015003050011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de estrategias de atención integral en salud nutrición a niños, niñas, madres gestantes y lactantes del Departamento de Antioquia.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CERRADO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543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7868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69708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Saldos OCAD Departamental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150586" y="5495080"/>
            <a:ext cx="42507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*Rendimientos financieros con corte al 30 de noviembre de 2020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A8417E9-3AA8-460C-A6E6-174157B84D01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EB6BA98-FA1E-4E6E-A0AA-56049D575CFE}"/>
              </a:ext>
            </a:extLst>
          </p:cNvPr>
          <p:cNvGraphicFramePr>
            <a:graphicFrameLocks noGrp="1"/>
          </p:cNvGraphicFramePr>
          <p:nvPr/>
        </p:nvGraphicFramePr>
        <p:xfrm>
          <a:off x="2686929" y="1919629"/>
          <a:ext cx="6358597" cy="2958038"/>
        </p:xfrm>
        <a:graphic>
          <a:graphicData uri="http://schemas.openxmlformats.org/drawingml/2006/table">
            <a:tbl>
              <a:tblPr/>
              <a:tblGrid>
                <a:gridCol w="4322787">
                  <a:extLst>
                    <a:ext uri="{9D8B030D-6E8A-4147-A177-3AD203B41FA5}">
                      <a16:colId xmlns:a16="http://schemas.microsoft.com/office/drawing/2014/main" val="3006218586"/>
                    </a:ext>
                  </a:extLst>
                </a:gridCol>
                <a:gridCol w="2035810">
                  <a:extLst>
                    <a:ext uri="{9D8B030D-6E8A-4147-A177-3AD203B41FA5}">
                      <a16:colId xmlns:a16="http://schemas.microsoft.com/office/drawing/2014/main" val="1054193774"/>
                    </a:ext>
                  </a:extLst>
                </a:gridCol>
              </a:tblGrid>
              <a:tr h="356169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Asignaciones Directas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7977213"/>
                  </a:ext>
                </a:extLst>
              </a:tr>
              <a:tr h="56986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asignaciones 2012 - 2020 (Incluye Desahorro FAE)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286.164.290.825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950820"/>
                  </a:ext>
                </a:extLst>
              </a:tr>
              <a:tr h="56986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(-) Restricción 20% gasto art. 2.2.4.1.2.2.18 Decreto 1082 de 2015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   4.649.134.633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627819"/>
                  </a:ext>
                </a:extLst>
              </a:tr>
              <a:tr h="569869">
                <a:tc>
                  <a:txBody>
                    <a:bodyPr/>
                    <a:lstStyle/>
                    <a:p>
                      <a:pPr algn="l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*Rendimientos financieros generados en las cuentas maestras de cada ET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16.220.734.716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786119"/>
                  </a:ext>
                </a:extLst>
              </a:tr>
              <a:tr h="292567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(-)Total aprobaciones 2012 - 2020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218.781.807.663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248613"/>
                  </a:ext>
                </a:extLst>
              </a:tr>
              <a:tr h="599695">
                <a:tc>
                  <a:txBody>
                    <a:bodyPr/>
                    <a:lstStyle/>
                    <a:p>
                      <a:pPr algn="l" fontAlgn="ctr"/>
                      <a:r>
                        <a:rPr lang="es-MX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 disponible a la fecha de corte 30 de noviembre de 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$    78.954.083.245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0045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0945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316" y="467324"/>
            <a:ext cx="119513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Saldos disponibles </a:t>
            </a: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municipios adheridos </a:t>
            </a:r>
            <a:endParaRPr lang="es-ES" sz="4000" b="1" dirty="0">
              <a:solidFill>
                <a:srgbClr val="0A6A21"/>
              </a:solidFill>
              <a:latin typeface="Arial"/>
              <a:cs typeface="Arial"/>
            </a:endParaRPr>
          </a:p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al OCAD Departamental</a:t>
            </a:r>
            <a:endParaRPr lang="es-CO" altLang="es-CO" sz="4000" b="1" dirty="0">
              <a:solidFill>
                <a:srgbClr val="0A6A21"/>
              </a:solidFill>
              <a:latin typeface="Arial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091C50A-2890-4B10-B688-B6806DE501E8}"/>
              </a:ext>
            </a:extLst>
          </p:cNvPr>
          <p:cNvSpPr txBox="1"/>
          <p:nvPr/>
        </p:nvSpPr>
        <p:spPr>
          <a:xfrm>
            <a:off x="1361866" y="5868354"/>
            <a:ext cx="39162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*</a:t>
            </a:r>
            <a:r>
              <a:rPr kumimoji="0" lang="es-MX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Informaciòn</a:t>
            </a: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general corte 30 noviembre 2020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254115D-EF0D-46E7-A6B1-C61B48F2F665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8CCFFC7-8621-441D-B439-D376793D4B72}"/>
              </a:ext>
            </a:extLst>
          </p:cNvPr>
          <p:cNvGraphicFramePr>
            <a:graphicFrameLocks noGrp="1"/>
          </p:cNvGraphicFramePr>
          <p:nvPr/>
        </p:nvGraphicFramePr>
        <p:xfrm>
          <a:off x="3319975" y="2406316"/>
          <a:ext cx="5584873" cy="2688450"/>
        </p:xfrm>
        <a:graphic>
          <a:graphicData uri="http://schemas.openxmlformats.org/drawingml/2006/table">
            <a:tbl>
              <a:tblPr/>
              <a:tblGrid>
                <a:gridCol w="3796784">
                  <a:extLst>
                    <a:ext uri="{9D8B030D-6E8A-4147-A177-3AD203B41FA5}">
                      <a16:colId xmlns:a16="http://schemas.microsoft.com/office/drawing/2014/main" val="1645314422"/>
                    </a:ext>
                  </a:extLst>
                </a:gridCol>
                <a:gridCol w="1788089">
                  <a:extLst>
                    <a:ext uri="{9D8B030D-6E8A-4147-A177-3AD203B41FA5}">
                      <a16:colId xmlns:a16="http://schemas.microsoft.com/office/drawing/2014/main" val="1789382842"/>
                    </a:ext>
                  </a:extLst>
                </a:gridCol>
              </a:tblGrid>
              <a:tr h="306002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MUNICIPIOS ADHERIDOS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845956"/>
                  </a:ext>
                </a:extLst>
              </a:tr>
              <a:tr h="26228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Saldos a 2020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895882"/>
                  </a:ext>
                </a:extLst>
              </a:tr>
              <a:tr h="22950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Medellìn</a:t>
                      </a:r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247.692.381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8258231"/>
                  </a:ext>
                </a:extLst>
              </a:tr>
              <a:tr h="22950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Girardota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196.524.932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3933551"/>
                  </a:ext>
                </a:extLst>
              </a:tr>
              <a:tr h="22950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Copacabana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12.574.846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308025"/>
                  </a:ext>
                </a:extLst>
              </a:tr>
              <a:tr h="22950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Itagui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10.829.803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123832"/>
                  </a:ext>
                </a:extLst>
              </a:tr>
              <a:tr h="22950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Rionegro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7.568.666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498687"/>
                  </a:ext>
                </a:extLst>
              </a:tr>
              <a:tr h="22950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Envigado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2.427.596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2529933"/>
                  </a:ext>
                </a:extLst>
              </a:tr>
              <a:tr h="229502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 Estrella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1.547.052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8770096"/>
                  </a:ext>
                </a:extLst>
              </a:tr>
              <a:tr h="240430"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Sabaneta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-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124818"/>
                  </a:ext>
                </a:extLst>
              </a:tr>
              <a:tr h="273216"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479.165.276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7048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8305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84146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>
                <a:solidFill>
                  <a:srgbClr val="0A6A21"/>
                </a:solidFill>
                <a:latin typeface="Arial"/>
                <a:cs typeface="Arial"/>
              </a:rPr>
              <a:t>Indicadores Control de Caja – OCAD </a:t>
            </a:r>
            <a:endParaRPr lang="es-CO" sz="4000" b="1" dirty="0">
              <a:solidFill>
                <a:srgbClr val="0A6A21"/>
              </a:solidFill>
              <a:latin typeface="Arial"/>
              <a:cs typeface="Arial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61E38B2-A934-486D-BF99-6781A565B0A1}"/>
              </a:ext>
            </a:extLst>
          </p:cNvPr>
          <p:cNvSpPr/>
          <p:nvPr/>
        </p:nvSpPr>
        <p:spPr>
          <a:xfrm>
            <a:off x="-2133" y="-3327"/>
            <a:ext cx="269419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4E1548-35F6-469B-8AA4-37E5FC883D70}"/>
              </a:ext>
            </a:extLst>
          </p:cNvPr>
          <p:cNvSpPr txBox="1"/>
          <p:nvPr/>
        </p:nvSpPr>
        <p:spPr>
          <a:xfrm>
            <a:off x="636760" y="5616426"/>
            <a:ext cx="6895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*Incluyen los rendimientos financieros generados en la cuenta maestra de asignaciones directas corte 30 noviembre 2020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8B5B4B1-C419-4750-BDA1-DC58DA2D6C6C}"/>
              </a:ext>
            </a:extLst>
          </p:cNvPr>
          <p:cNvGraphicFramePr>
            <a:graphicFrameLocks noGrp="1"/>
          </p:cNvGraphicFramePr>
          <p:nvPr/>
        </p:nvGraphicFramePr>
        <p:xfrm>
          <a:off x="636760" y="2145897"/>
          <a:ext cx="10918479" cy="2247900"/>
        </p:xfrm>
        <a:graphic>
          <a:graphicData uri="http://schemas.openxmlformats.org/drawingml/2006/table">
            <a:tbl>
              <a:tblPr firstRow="1" firstCol="1" bandRow="1"/>
              <a:tblGrid>
                <a:gridCol w="1087280">
                  <a:extLst>
                    <a:ext uri="{9D8B030D-6E8A-4147-A177-3AD203B41FA5}">
                      <a16:colId xmlns:a16="http://schemas.microsoft.com/office/drawing/2014/main" val="3113241339"/>
                    </a:ext>
                  </a:extLst>
                </a:gridCol>
                <a:gridCol w="1185676">
                  <a:extLst>
                    <a:ext uri="{9D8B030D-6E8A-4147-A177-3AD203B41FA5}">
                      <a16:colId xmlns:a16="http://schemas.microsoft.com/office/drawing/2014/main" val="2322001476"/>
                    </a:ext>
                  </a:extLst>
                </a:gridCol>
                <a:gridCol w="1235577">
                  <a:extLst>
                    <a:ext uri="{9D8B030D-6E8A-4147-A177-3AD203B41FA5}">
                      <a16:colId xmlns:a16="http://schemas.microsoft.com/office/drawing/2014/main" val="388955332"/>
                    </a:ext>
                  </a:extLst>
                </a:gridCol>
                <a:gridCol w="1235577">
                  <a:extLst>
                    <a:ext uri="{9D8B030D-6E8A-4147-A177-3AD203B41FA5}">
                      <a16:colId xmlns:a16="http://schemas.microsoft.com/office/drawing/2014/main" val="703782726"/>
                    </a:ext>
                  </a:extLst>
                </a:gridCol>
                <a:gridCol w="1037378">
                  <a:extLst>
                    <a:ext uri="{9D8B030D-6E8A-4147-A177-3AD203B41FA5}">
                      <a16:colId xmlns:a16="http://schemas.microsoft.com/office/drawing/2014/main" val="3150133482"/>
                    </a:ext>
                  </a:extLst>
                </a:gridCol>
                <a:gridCol w="957958">
                  <a:extLst>
                    <a:ext uri="{9D8B030D-6E8A-4147-A177-3AD203B41FA5}">
                      <a16:colId xmlns:a16="http://schemas.microsoft.com/office/drawing/2014/main" val="209886725"/>
                    </a:ext>
                  </a:extLst>
                </a:gridCol>
                <a:gridCol w="1076737">
                  <a:extLst>
                    <a:ext uri="{9D8B030D-6E8A-4147-A177-3AD203B41FA5}">
                      <a16:colId xmlns:a16="http://schemas.microsoft.com/office/drawing/2014/main" val="1570722682"/>
                    </a:ext>
                  </a:extLst>
                </a:gridCol>
                <a:gridCol w="1175837">
                  <a:extLst>
                    <a:ext uri="{9D8B030D-6E8A-4147-A177-3AD203B41FA5}">
                      <a16:colId xmlns:a16="http://schemas.microsoft.com/office/drawing/2014/main" val="1656244198"/>
                    </a:ext>
                  </a:extLst>
                </a:gridCol>
                <a:gridCol w="957958">
                  <a:extLst>
                    <a:ext uri="{9D8B030D-6E8A-4147-A177-3AD203B41FA5}">
                      <a16:colId xmlns:a16="http://schemas.microsoft.com/office/drawing/2014/main" val="2739627657"/>
                    </a:ext>
                  </a:extLst>
                </a:gridCol>
                <a:gridCol w="968501">
                  <a:extLst>
                    <a:ext uri="{9D8B030D-6E8A-4147-A177-3AD203B41FA5}">
                      <a16:colId xmlns:a16="http://schemas.microsoft.com/office/drawing/2014/main" val="750656737"/>
                    </a:ext>
                  </a:extLst>
                </a:gridCol>
              </a:tblGrid>
              <a:tr h="1255395"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Asignación presupuestal (2012-2020)* 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Caja acumulada  (IAC)  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Valor aprobado antes de la Sesión con cargo a la asignación presupuestal 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Valor a aprobar en la sesión 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del presupuesto aprobado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de Cumplimiento Plan Bienal de Caja (Datos tomados de SICODIS "Avance P.B.C vs I.A.C Asignaciones")</a:t>
                      </a:r>
                      <a:b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</a:br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Caja corriente / PBC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del presupuesto aprobado antes de la sesión de OCAD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del valor aprobado finaciado despues de la sesión de OCAD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Saldo presupuestal 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Saldo presupuestal  después de sesión OCAD 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068956"/>
                  </a:ext>
                </a:extLst>
              </a:tr>
              <a:tr h="739140"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297.735.890.908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206.495.997.573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218.781.807.663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$                                                                        -   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73%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68,83%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106%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0%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O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78.954.083.245 </a:t>
                      </a:r>
                      <a:endParaRPr lang="es-CO" sz="90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CO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                78.954.083.245 </a:t>
                      </a:r>
                      <a:endParaRPr lang="es-CO" sz="900" dirty="0">
                        <a:effectLst/>
                        <a:latin typeface="Arial" panose="020B0604020202020204" pitchFamily="34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1183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068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76572FA9-2245-4A2C-8367-BAAFDC0116A2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A1BF621-7C75-44ED-9175-E07562EBBE37}"/>
              </a:ext>
            </a:extLst>
          </p:cNvPr>
          <p:cNvSpPr/>
          <p:nvPr/>
        </p:nvSpPr>
        <p:spPr>
          <a:xfrm>
            <a:off x="1076158" y="1770973"/>
            <a:ext cx="98541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3.Presentación del estado de los proyectos, los saldos disponibles por fuente de financiación y indicadores de control de caja</a:t>
            </a:r>
          </a:p>
        </p:txBody>
      </p:sp>
    </p:spTree>
    <p:extLst>
      <p:ext uri="{BB962C8B-B14F-4D97-AF65-F5344CB8AC3E}">
        <p14:creationId xmlns:p14="http://schemas.microsoft.com/office/powerpoint/2010/main" val="2423948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69708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Estado de los proyectos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1DE7445-2E7D-48A7-8E9E-8CF06DCDA180}"/>
              </a:ext>
            </a:extLst>
          </p:cNvPr>
          <p:cNvSpPr txBox="1"/>
          <p:nvPr/>
        </p:nvSpPr>
        <p:spPr>
          <a:xfrm>
            <a:off x="2216059" y="5704999"/>
            <a:ext cx="3080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*Plataforma SUIFP-SGR Departamental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22 </a:t>
            </a:r>
            <a:r>
              <a:rPr lang="es-MX" sz="1000" dirty="0">
                <a:solidFill>
                  <a:srgbClr val="E7E6E6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diciembre </a:t>
            </a: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2020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7A81898-644D-4993-990D-CCE0B12B5BFA}"/>
              </a:ext>
            </a:extLst>
          </p:cNvPr>
          <p:cNvGraphicFramePr>
            <a:graphicFrameLocks noGrp="1"/>
          </p:cNvGraphicFramePr>
          <p:nvPr/>
        </p:nvGraphicFramePr>
        <p:xfrm>
          <a:off x="2321169" y="1736199"/>
          <a:ext cx="7765366" cy="3378948"/>
        </p:xfrm>
        <a:graphic>
          <a:graphicData uri="http://schemas.openxmlformats.org/drawingml/2006/table">
            <a:tbl>
              <a:tblPr/>
              <a:tblGrid>
                <a:gridCol w="5271853">
                  <a:extLst>
                    <a:ext uri="{9D8B030D-6E8A-4147-A177-3AD203B41FA5}">
                      <a16:colId xmlns:a16="http://schemas.microsoft.com/office/drawing/2014/main" val="4182517283"/>
                    </a:ext>
                  </a:extLst>
                </a:gridCol>
                <a:gridCol w="2493513">
                  <a:extLst>
                    <a:ext uri="{9D8B030D-6E8A-4147-A177-3AD203B41FA5}">
                      <a16:colId xmlns:a16="http://schemas.microsoft.com/office/drawing/2014/main" val="1637354177"/>
                    </a:ext>
                  </a:extLst>
                </a:gridCol>
              </a:tblGrid>
              <a:tr h="5302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 de Proyectos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55062"/>
                  </a:ext>
                </a:extLst>
              </a:tr>
              <a:tr h="25897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Proyectos Formulados para registrar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9141897"/>
                  </a:ext>
                </a:extLst>
              </a:tr>
              <a:tr h="7399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Proyectos devueltos a la MGA para la realización de subsanaciones, ajustes y migración de documentación técnica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438117"/>
                  </a:ext>
                </a:extLst>
              </a:tr>
              <a:tr h="24663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Proyectos Aprobados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9867216"/>
                  </a:ext>
                </a:extLst>
              </a:tr>
              <a:tr h="24663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Proyecto Desaprobado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692150"/>
                  </a:ext>
                </a:extLst>
              </a:tr>
              <a:tr h="24663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Contratado en ejecución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660059"/>
                  </a:ext>
                </a:extLst>
              </a:tr>
              <a:tr h="24663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Terminados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3614366"/>
                  </a:ext>
                </a:extLst>
              </a:tr>
              <a:tr h="25897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Cerrados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9128946"/>
                  </a:ext>
                </a:extLst>
              </a:tr>
              <a:tr h="60426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de proyectos  en la bandeja Departamental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039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768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1673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Formulado para registrar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1F0A6F89-8964-4A0A-8755-87A5C97CBE5C}"/>
              </a:ext>
            </a:extLst>
          </p:cNvPr>
          <p:cNvGraphicFramePr>
            <a:graphicFrameLocks noGrp="1"/>
          </p:cNvGraphicFramePr>
          <p:nvPr/>
        </p:nvGraphicFramePr>
        <p:xfrm>
          <a:off x="815926" y="933432"/>
          <a:ext cx="10888395" cy="4562598"/>
        </p:xfrm>
        <a:graphic>
          <a:graphicData uri="http://schemas.openxmlformats.org/drawingml/2006/table">
            <a:tbl>
              <a:tblPr/>
              <a:tblGrid>
                <a:gridCol w="1275089">
                  <a:extLst>
                    <a:ext uri="{9D8B030D-6E8A-4147-A177-3AD203B41FA5}">
                      <a16:colId xmlns:a16="http://schemas.microsoft.com/office/drawing/2014/main" val="864515430"/>
                    </a:ext>
                  </a:extLst>
                </a:gridCol>
                <a:gridCol w="4813815">
                  <a:extLst>
                    <a:ext uri="{9D8B030D-6E8A-4147-A177-3AD203B41FA5}">
                      <a16:colId xmlns:a16="http://schemas.microsoft.com/office/drawing/2014/main" val="1612398767"/>
                    </a:ext>
                  </a:extLst>
                </a:gridCol>
                <a:gridCol w="1817139">
                  <a:extLst>
                    <a:ext uri="{9D8B030D-6E8A-4147-A177-3AD203B41FA5}">
                      <a16:colId xmlns:a16="http://schemas.microsoft.com/office/drawing/2014/main" val="4162138134"/>
                    </a:ext>
                  </a:extLst>
                </a:gridCol>
                <a:gridCol w="1252025">
                  <a:extLst>
                    <a:ext uri="{9D8B030D-6E8A-4147-A177-3AD203B41FA5}">
                      <a16:colId xmlns:a16="http://schemas.microsoft.com/office/drawing/2014/main" val="2780492471"/>
                    </a:ext>
                  </a:extLst>
                </a:gridCol>
                <a:gridCol w="1730327">
                  <a:extLst>
                    <a:ext uri="{9D8B030D-6E8A-4147-A177-3AD203B41FA5}">
                      <a16:colId xmlns:a16="http://schemas.microsoft.com/office/drawing/2014/main" val="1740290230"/>
                    </a:ext>
                  </a:extLst>
                </a:gridCol>
              </a:tblGrid>
              <a:tr h="31240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985889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2018003050083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y mejoramiento de espacios y escenarios para el desarrollo integral deportivo profesional y recreativo Fase II en el Municipio de Caldas,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Caldas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111577"/>
                  </a:ext>
                </a:extLst>
              </a:tr>
              <a:tr h="2231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2018003050104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Construcción , conformación y pavimentación de la Vía Circunvalar etapa 2 en El Carmen De Viboral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254940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2018003050117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puente vehicular sobre el Río Negro - Nare ubicado en el municipio de El Peñol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3621301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2018053760018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CONTRIBUCIÓN FINANCIERA Y APOYO SOCIAL PARA LA ADQUISICIÓN DE VIVIENDA EN EL MUNICIPIO DE LA CEJA, ANTIOQUIA (Cofinanciado)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936686"/>
                  </a:ext>
                </a:extLst>
              </a:tr>
              <a:tr h="2231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2018057900014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VIVIENDA NUEVA Y ESCUELA INDÍGENA, RESGUARDO JAIDEZABI TARAZÁ (Cofinanciado)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INCLUSIÓN SOCIAL Y RECONCILIACION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377002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puente vehicular El Mango sobre el río Urama, vía Dabeiba - Camparrusia en el municipio de Dabeiba,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Dabeiba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6583893"/>
                  </a:ext>
                </a:extLst>
              </a:tr>
              <a:tr h="3347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la primera etapa de una nueva institución educativa en la comuna 1 del municipio de Apartadó departamento de Antioquia (05/09/2018)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Apartado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545613"/>
                  </a:ext>
                </a:extLst>
              </a:tr>
              <a:tr h="2231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Centro EDUCACIÓN Rural Indígena en el Resguardo Indígena Jaidezave Tarazá (17/09/2018)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812235"/>
                  </a:ext>
                </a:extLst>
              </a:tr>
              <a:tr h="2231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Habitacionalen el Municipio de Tarazá,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Taraza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420775"/>
                  </a:ext>
                </a:extLst>
              </a:tr>
              <a:tr h="35703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Implementación IMPLEMENTACIÓN DE LA EJECUCIÓN DE LAS ACCIONES ESTABLECIDAS EN LOS ANEXOS AVALADOS POR LA SSSA: 01, 02 Y 21 Y DEMÁS LINEAMIENTOS DE LA ESTRATEGIA DE ATENCIÓN PRIMARIA EN SALUD - APS 2019 Caramanta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26166"/>
                  </a:ext>
                </a:extLst>
              </a:tr>
              <a:tr h="2231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Centros EDUCACIÓNs Rurales en el municipio de Sonsón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686672"/>
                  </a:ext>
                </a:extLst>
              </a:tr>
              <a:tr h="2231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Zonas deportivas Universidad de Antioquia Seccional Bajo Cauca - Caucasia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339102"/>
                  </a:ext>
                </a:extLst>
              </a:tr>
              <a:tr h="2231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Muro de Contención Vereda el Alvarado Municipio de Copacabana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DEFENSA Y POLICÍA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142656"/>
                  </a:ext>
                </a:extLst>
              </a:tr>
              <a:tr h="2231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Cancha de Futbol en la Vereda San Cristobal Peñá - Sector La Floresta, del Area Rural del Municipio de Sabanalarga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906306"/>
                  </a:ext>
                </a:extLst>
              </a:tr>
              <a:tr h="22314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pavimento rígido en la carrera 51 Barrio Urabá del municipio de San Pedro De Uraba,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4885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45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5" y="130578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Formulado para registrar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CC627AA-5F4C-40CB-AE03-7D4720888C3B}"/>
              </a:ext>
            </a:extLst>
          </p:cNvPr>
          <p:cNvGraphicFramePr>
            <a:graphicFrameLocks noGrp="1"/>
          </p:cNvGraphicFramePr>
          <p:nvPr/>
        </p:nvGraphicFramePr>
        <p:xfrm>
          <a:off x="810694" y="1007276"/>
          <a:ext cx="10795151" cy="4590415"/>
        </p:xfrm>
        <a:graphic>
          <a:graphicData uri="http://schemas.openxmlformats.org/drawingml/2006/table">
            <a:tbl>
              <a:tblPr/>
              <a:tblGrid>
                <a:gridCol w="1158782">
                  <a:extLst>
                    <a:ext uri="{9D8B030D-6E8A-4147-A177-3AD203B41FA5}">
                      <a16:colId xmlns:a16="http://schemas.microsoft.com/office/drawing/2014/main" val="2391492583"/>
                    </a:ext>
                  </a:extLst>
                </a:gridCol>
                <a:gridCol w="5190978">
                  <a:extLst>
                    <a:ext uri="{9D8B030D-6E8A-4147-A177-3AD203B41FA5}">
                      <a16:colId xmlns:a16="http://schemas.microsoft.com/office/drawing/2014/main" val="3872271606"/>
                    </a:ext>
                  </a:extLst>
                </a:gridCol>
                <a:gridCol w="1631853">
                  <a:extLst>
                    <a:ext uri="{9D8B030D-6E8A-4147-A177-3AD203B41FA5}">
                      <a16:colId xmlns:a16="http://schemas.microsoft.com/office/drawing/2014/main" val="3785920824"/>
                    </a:ext>
                  </a:extLst>
                </a:gridCol>
                <a:gridCol w="1379074">
                  <a:extLst>
                    <a:ext uri="{9D8B030D-6E8A-4147-A177-3AD203B41FA5}">
                      <a16:colId xmlns:a16="http://schemas.microsoft.com/office/drawing/2014/main" val="482322445"/>
                    </a:ext>
                  </a:extLst>
                </a:gridCol>
                <a:gridCol w="1434464">
                  <a:extLst>
                    <a:ext uri="{9D8B030D-6E8A-4147-A177-3AD203B41FA5}">
                      <a16:colId xmlns:a16="http://schemas.microsoft.com/office/drawing/2014/main" val="965973116"/>
                    </a:ext>
                  </a:extLst>
                </a:gridCol>
              </a:tblGrid>
              <a:tr h="3206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950392"/>
                  </a:ext>
                </a:extLst>
              </a:tr>
              <a:tr h="34352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2019003050118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Optimización y Mejoramiento del Sistema de Conducción para el Acueducto Veredal El Común - Cominal en el Municipio de Olaya,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938505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Del Laboratorio de Departamental de Salud Pública del Departamento Medellín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65414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2019055850013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del sector piscina de la unidad deportiva municipal de Puerto Nare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6528971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2020003050242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del Corredor vial Rancho Triste - San José Tramo Final en el Municipio de La Ceja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080063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y Obras complementarias de la primera etapa de la Circunvalar Sur en el Municipio de La Ceja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801935"/>
                  </a:ext>
                </a:extLst>
              </a:tr>
              <a:tr h="2442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y Obras complementarias de la primera etapa de la Circunvalar Sur en el Municipio de La Ceja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1461843"/>
                  </a:ext>
                </a:extLst>
              </a:tr>
              <a:tr h="22901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Infraestructura vial en diferentes sectores del Municipio de Itagui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7417164"/>
                  </a:ext>
                </a:extLst>
              </a:tr>
              <a:tr h="2442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Infraestructura vial en diferentes sectores del Municipio de Itagui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59245"/>
                  </a:ext>
                </a:extLst>
              </a:tr>
              <a:tr h="34352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y reposición de redes del sistema de alcantarillado en el barrio sector uno del área urbana del municipio de El Peñol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643297"/>
                  </a:ext>
                </a:extLst>
              </a:tr>
              <a:tr h="36642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y reposición de redes del sistema de alcantarillado en el barrio sector uno del área urbana del municipio de El Peñol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7171587"/>
                  </a:ext>
                </a:extLst>
              </a:tr>
              <a:tr h="36642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pavimento rígido en la vía La Maqueda (Carrera 5) primera etapa en la zona urbana del municipio de Santa Fe de Antioquia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049280"/>
                  </a:ext>
                </a:extLst>
              </a:tr>
              <a:tr h="2442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Vía Terciaria Damasco del Municipio de Santa Bárbara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195283"/>
                  </a:ext>
                </a:extLst>
              </a:tr>
              <a:tr h="2442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vía que conduce al corregimiento de Pueblito del municipio de Heliconia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69770"/>
                  </a:ext>
                </a:extLst>
              </a:tr>
              <a:tr h="2442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Pavimentación de vías urbanas en el municipio de San Roque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295784"/>
                  </a:ext>
                </a:extLst>
              </a:tr>
              <a:tr h="2442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Calle 25A entre la carrera 20 y la carrera 24 en el Municipio El Retiro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04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565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5" y="130578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Formulado para registrar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B991BA61-983E-42EA-8928-412D7B8BA445}"/>
              </a:ext>
            </a:extLst>
          </p:cNvPr>
          <p:cNvGraphicFramePr>
            <a:graphicFrameLocks noGrp="1"/>
          </p:cNvGraphicFramePr>
          <p:nvPr/>
        </p:nvGraphicFramePr>
        <p:xfrm>
          <a:off x="923236" y="1230976"/>
          <a:ext cx="10879558" cy="4389394"/>
        </p:xfrm>
        <a:graphic>
          <a:graphicData uri="http://schemas.openxmlformats.org/drawingml/2006/table">
            <a:tbl>
              <a:tblPr/>
              <a:tblGrid>
                <a:gridCol w="1271324">
                  <a:extLst>
                    <a:ext uri="{9D8B030D-6E8A-4147-A177-3AD203B41FA5}">
                      <a16:colId xmlns:a16="http://schemas.microsoft.com/office/drawing/2014/main" val="3318507572"/>
                    </a:ext>
                  </a:extLst>
                </a:gridCol>
                <a:gridCol w="5120640">
                  <a:extLst>
                    <a:ext uri="{9D8B030D-6E8A-4147-A177-3AD203B41FA5}">
                      <a16:colId xmlns:a16="http://schemas.microsoft.com/office/drawing/2014/main" val="100777318"/>
                    </a:ext>
                  </a:extLst>
                </a:gridCol>
                <a:gridCol w="1392702">
                  <a:extLst>
                    <a:ext uri="{9D8B030D-6E8A-4147-A177-3AD203B41FA5}">
                      <a16:colId xmlns:a16="http://schemas.microsoft.com/office/drawing/2014/main" val="58317934"/>
                    </a:ext>
                  </a:extLst>
                </a:gridCol>
                <a:gridCol w="1406769">
                  <a:extLst>
                    <a:ext uri="{9D8B030D-6E8A-4147-A177-3AD203B41FA5}">
                      <a16:colId xmlns:a16="http://schemas.microsoft.com/office/drawing/2014/main" val="230111750"/>
                    </a:ext>
                  </a:extLst>
                </a:gridCol>
                <a:gridCol w="1688123">
                  <a:extLst>
                    <a:ext uri="{9D8B030D-6E8A-4147-A177-3AD203B41FA5}">
                      <a16:colId xmlns:a16="http://schemas.microsoft.com/office/drawing/2014/main" val="2748358691"/>
                    </a:ext>
                  </a:extLst>
                </a:gridCol>
              </a:tblGrid>
              <a:tr h="29008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157271"/>
                  </a:ext>
                </a:extLst>
              </a:tr>
              <a:tr h="221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Construcción control y prevencion de inundaciones fluviales en el casco urbano del municipio de Zaragoza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6656830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vía terciaria mediante la construcción de placa huella en el corregimiento el Zarzal en el municipio de Ebéjico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947002"/>
                  </a:ext>
                </a:extLst>
              </a:tr>
              <a:tr h="221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Pavimento flexible en vías semiurbanas del Municipio de Betulia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286805"/>
                  </a:ext>
                </a:extLst>
              </a:tr>
              <a:tr h="44204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VÍA TERCIARÍA BUENOS AIRES EN LOS SECTORES DE CARRERA 11 EL TIGRE EL CEDRAL Y ALTO COLORADO EN EL MUNICIPIO DE San Jerónimo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839749"/>
                  </a:ext>
                </a:extLst>
              </a:tr>
              <a:tr h="221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Carrera 17B en el Sector de Pista de patinaje en el municipio El Retiro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5846209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puentes vehiculares de ingreso y retorno de la circunvalar occidental sobre el Río Pantanillo - Calle 32 en el municipio de El Retiro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214986"/>
                  </a:ext>
                </a:extLst>
              </a:tr>
              <a:tr h="221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vía La Quiebra - Santa Ana del municipio de Granada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5649470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unidades productivas en familias de cocheros de vehículo de tracción animal en el departamento de Antioquia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MEDIO AMBIENTE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3979441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la red vial terciaria via corregimiento La Pesca - corregimiento La Sierra con código 0558UVT40 del municipio de Puerto Nare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0319043"/>
                  </a:ext>
                </a:extLst>
              </a:tr>
              <a:tr h="33153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vías terciarias en las Veredas Barcino Morrón Sevilla Sinai en el Municipio de Antioquia Pueblorrico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1419529"/>
                  </a:ext>
                </a:extLst>
              </a:tr>
              <a:tr h="221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Rehabilitación de pavimentos en las vías urbanas del municipio de Yolombó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2398023"/>
                  </a:ext>
                </a:extLst>
              </a:tr>
              <a:tr h="20720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2020003050389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vias rurales en el municipio de Rionegr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005761"/>
                  </a:ext>
                </a:extLst>
              </a:tr>
              <a:tr h="221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2020050300023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del corredor vial terciario el Morro - Yarumal en el municipio de Amagá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4259275"/>
                  </a:ext>
                </a:extLst>
              </a:tr>
              <a:tr h="22102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2020050450048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pavimento rígido y urbanismo en el Municipio de Apartadó Antioquia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4705888"/>
                  </a:ext>
                </a:extLst>
              </a:tr>
              <a:tr h="20720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2020050450048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pavimento rígido y urbanismo en el Municipio de Apartadó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007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3709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5" y="130578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Formulado para registrar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BA394E7-9822-4B9C-A662-B60A686377E5}"/>
              </a:ext>
            </a:extLst>
          </p:cNvPr>
          <p:cNvGraphicFramePr>
            <a:graphicFrameLocks noGrp="1"/>
          </p:cNvGraphicFramePr>
          <p:nvPr/>
        </p:nvGraphicFramePr>
        <p:xfrm>
          <a:off x="1150585" y="1191447"/>
          <a:ext cx="10480431" cy="4468451"/>
        </p:xfrm>
        <a:graphic>
          <a:graphicData uri="http://schemas.openxmlformats.org/drawingml/2006/table">
            <a:tbl>
              <a:tblPr/>
              <a:tblGrid>
                <a:gridCol w="976567">
                  <a:extLst>
                    <a:ext uri="{9D8B030D-6E8A-4147-A177-3AD203B41FA5}">
                      <a16:colId xmlns:a16="http://schemas.microsoft.com/office/drawing/2014/main" val="2581354675"/>
                    </a:ext>
                  </a:extLst>
                </a:gridCol>
                <a:gridCol w="5145192">
                  <a:extLst>
                    <a:ext uri="{9D8B030D-6E8A-4147-A177-3AD203B41FA5}">
                      <a16:colId xmlns:a16="http://schemas.microsoft.com/office/drawing/2014/main" val="1924990964"/>
                    </a:ext>
                  </a:extLst>
                </a:gridCol>
                <a:gridCol w="1603317">
                  <a:extLst>
                    <a:ext uri="{9D8B030D-6E8A-4147-A177-3AD203B41FA5}">
                      <a16:colId xmlns:a16="http://schemas.microsoft.com/office/drawing/2014/main" val="3737121214"/>
                    </a:ext>
                  </a:extLst>
                </a:gridCol>
                <a:gridCol w="991142">
                  <a:extLst>
                    <a:ext uri="{9D8B030D-6E8A-4147-A177-3AD203B41FA5}">
                      <a16:colId xmlns:a16="http://schemas.microsoft.com/office/drawing/2014/main" val="4071757956"/>
                    </a:ext>
                  </a:extLst>
                </a:gridCol>
                <a:gridCol w="1764213">
                  <a:extLst>
                    <a:ext uri="{9D8B030D-6E8A-4147-A177-3AD203B41FA5}">
                      <a16:colId xmlns:a16="http://schemas.microsoft.com/office/drawing/2014/main" val="1664243586"/>
                    </a:ext>
                  </a:extLst>
                </a:gridCol>
              </a:tblGrid>
              <a:tr h="2807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033971"/>
                  </a:ext>
                </a:extLst>
              </a:tr>
              <a:tr h="3208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2020050510063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tramo vial en pavimento rigido y obras de drenaje en el centro poblado del corregimiento el carmelo municipio de Arboletes Antioquia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490144"/>
                  </a:ext>
                </a:extLst>
              </a:tr>
              <a:tr h="30078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2020050510063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tramo vial en pavimento rigido y obras de drenaje en el centro poblado del corregimiento el carmelo municipio de Arboletes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7037000"/>
                  </a:ext>
                </a:extLst>
              </a:tr>
              <a:tr h="2005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2020050790027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de la vía terciaria La Aguada Barbosa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2764912"/>
                  </a:ext>
                </a:extLst>
              </a:tr>
              <a:tr h="42778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2020051480034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conformación y pavimentación de la vía Circunvalar Oriental etapa IV entre calles 30 y 37 incluye: andenes cicloruta y zonas verdes en El Carmen De Viboral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546987"/>
                  </a:ext>
                </a:extLst>
              </a:tr>
              <a:tr h="3208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2020052090002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de vías urbanas en sistema constructivo pavimento flexible en la cabecera municipal del municipio de Concordia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2960953"/>
                  </a:ext>
                </a:extLst>
              </a:tr>
              <a:tr h="21389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2020052370004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la ruta del deporte y la familia en el municipio de Don Matías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921710"/>
                  </a:ext>
                </a:extLst>
              </a:tr>
              <a:tr h="3208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2020053100006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Rehabilitación de vías terciarias Las Balsas La Clarita La Bonita y La Primavera con placa huella en el municipio de Gómez Plata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781232"/>
                  </a:ext>
                </a:extLst>
              </a:tr>
              <a:tr h="3208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2020053180071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proyecto vial urbano (Bulevar) quebrada la mosca entre calle 47 y el Hospital del Municipio de Guarne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349249"/>
                  </a:ext>
                </a:extLst>
              </a:tr>
              <a:tr h="2005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2020053180071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proyecto vial urbano (Bulevar) quebrada la mosca entre calle 47 y el Hospital del Municipio de Guarne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363102"/>
                  </a:ext>
                </a:extLst>
              </a:tr>
              <a:tr h="3208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2020053900003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vías urbanas en pavimento rígido y obras complementarias en los sectores de Guayacanes Buenavista y el Carmelo en el municipio de La Pintada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383827"/>
                  </a:ext>
                </a:extLst>
              </a:tr>
              <a:tr h="2005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2020054000036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de vías urbanas La Unión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5553447"/>
                  </a:ext>
                </a:extLst>
              </a:tr>
              <a:tr h="2005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2020054000064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vivienda nueva rural en el municipio de La Unión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264535"/>
                  </a:ext>
                </a:extLst>
              </a:tr>
              <a:tr h="2005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2020054400050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Parque integral de la familia malecón turístico Marinilla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724899"/>
                  </a:ext>
                </a:extLst>
              </a:tr>
              <a:tr h="32083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2020054950025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placa huella en la vía que conduce desde Puerto Líbano hasta la vereda Corrales zona rural del municipio de Nechí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3103399"/>
                  </a:ext>
                </a:extLst>
              </a:tr>
              <a:tr h="200522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2020055790014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PAVIMENTO EN CONCRETO RÍGIDO EN LA VÍA PORTÓN DE LA VEGA DEL MUNICIPIO DE Puerto Berrio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614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6889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5" y="130578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Formulado para registrar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810694" y="6130795"/>
            <a:ext cx="30860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72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 Corte 22 </a:t>
            </a:r>
            <a:r>
              <a:rPr lang="es-MX" sz="1000" dirty="0">
                <a:solidFill>
                  <a:srgbClr val="E7E6E6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diciembre </a:t>
            </a: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2020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97F3FA63-D0D9-4ED1-98B8-9FBA1F65E6B1}"/>
              </a:ext>
            </a:extLst>
          </p:cNvPr>
          <p:cNvGraphicFramePr>
            <a:graphicFrameLocks noGrp="1"/>
          </p:cNvGraphicFramePr>
          <p:nvPr/>
        </p:nvGraphicFramePr>
        <p:xfrm>
          <a:off x="810694" y="1186228"/>
          <a:ext cx="10879556" cy="4394763"/>
        </p:xfrm>
        <a:graphic>
          <a:graphicData uri="http://schemas.openxmlformats.org/drawingml/2006/table">
            <a:tbl>
              <a:tblPr/>
              <a:tblGrid>
                <a:gridCol w="1145458">
                  <a:extLst>
                    <a:ext uri="{9D8B030D-6E8A-4147-A177-3AD203B41FA5}">
                      <a16:colId xmlns:a16="http://schemas.microsoft.com/office/drawing/2014/main" val="486275040"/>
                    </a:ext>
                  </a:extLst>
                </a:gridCol>
                <a:gridCol w="5244726">
                  <a:extLst>
                    <a:ext uri="{9D8B030D-6E8A-4147-A177-3AD203B41FA5}">
                      <a16:colId xmlns:a16="http://schemas.microsoft.com/office/drawing/2014/main" val="568622281"/>
                    </a:ext>
                  </a:extLst>
                </a:gridCol>
                <a:gridCol w="1125906">
                  <a:extLst>
                    <a:ext uri="{9D8B030D-6E8A-4147-A177-3AD203B41FA5}">
                      <a16:colId xmlns:a16="http://schemas.microsoft.com/office/drawing/2014/main" val="1530882659"/>
                    </a:ext>
                  </a:extLst>
                </a:gridCol>
                <a:gridCol w="1365856">
                  <a:extLst>
                    <a:ext uri="{9D8B030D-6E8A-4147-A177-3AD203B41FA5}">
                      <a16:colId xmlns:a16="http://schemas.microsoft.com/office/drawing/2014/main" val="3956032112"/>
                    </a:ext>
                  </a:extLst>
                </a:gridCol>
                <a:gridCol w="1997610">
                  <a:extLst>
                    <a:ext uri="{9D8B030D-6E8A-4147-A177-3AD203B41FA5}">
                      <a16:colId xmlns:a16="http://schemas.microsoft.com/office/drawing/2014/main" val="3461802068"/>
                    </a:ext>
                  </a:extLst>
                </a:gridCol>
              </a:tblGrid>
              <a:tr h="34224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36811"/>
                  </a:ext>
                </a:extLst>
              </a:tr>
              <a:tr h="24445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2020055790014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PAVIMENTO EN CONCRETO RÍGIDO EN LA VÍA PORTÓN DE LA VEGA DEL MUNICIPIO DE Puerto Berrio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797213"/>
                  </a:ext>
                </a:extLst>
              </a:tr>
              <a:tr h="39113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2020056280035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placa huella y obras adicionales en la vía terciaria que comunica a la vereda Membrillal del municipio de Sabanalarga Antioquia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064553"/>
                  </a:ext>
                </a:extLst>
              </a:tr>
              <a:tr h="26075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2020056310153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doble calzada de la carrera 43 A entre calles 58 sur y 61 B sur Sabaneta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1205"/>
                  </a:ext>
                </a:extLst>
              </a:tr>
              <a:tr h="24445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2020056310153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doble calzada de la carrera 43 A entre calles 58 sur y 61 B sur Sabaneta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5637601"/>
                  </a:ext>
                </a:extLst>
              </a:tr>
              <a:tr h="65188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2020056580007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de vías urbanas en San José de la Montaña Antioquia. Tramo 1 (Calle 19 entre Carreras 25 y 28 Carrera 19 entre calles 18 y 19). Tramo 2 (Calle 19 entre Carreras 20 y 23 y Carrera 22 entre Calles 19 y 20). San José de la Montaña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4191207"/>
                  </a:ext>
                </a:extLst>
              </a:tr>
              <a:tr h="39113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2020056670012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Vías Terciarias en las veredas Cuervos Bizcocho y Danticas (Alto de Tiemblas) En el municipio de San Rafael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721115"/>
                  </a:ext>
                </a:extLst>
              </a:tr>
              <a:tr h="26075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2020057890038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de vías urbanas en el municipio de Támesis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998862"/>
                  </a:ext>
                </a:extLst>
              </a:tr>
              <a:tr h="39113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2020057900028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del entorno del parque principal en la calle 30 entre carreras 30 y 31 en el barrio la frontera área urbana del municipio de Tarazá Antioquia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133952"/>
                  </a:ext>
                </a:extLst>
              </a:tr>
              <a:tr h="26075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2020057920006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pavimento rígido en vías urbanas de bajo tránsito en el municipio de Tarso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906132"/>
                  </a:ext>
                </a:extLst>
              </a:tr>
              <a:tr h="26075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2020058540028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vías terciarias mediante el uso de placa huellas en el municipio de Valdivia - Antioquia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74033"/>
                  </a:ext>
                </a:extLst>
              </a:tr>
              <a:tr h="39113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2020058560004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Un (1) Kilómetro de pavimento rígido en la vía Cod.25AN01-2 Vía Valparaíso Támesis en el Municipio de Valparaíso Antioquia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727553"/>
                  </a:ext>
                </a:extLst>
              </a:tr>
              <a:tr h="260754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2020058870007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 vias terciarias en el municipio de Yarumal Antioquia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FORMULADO PARA REGISTRAR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179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18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Devuelto a la MGA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785244" y="6130795"/>
            <a:ext cx="3252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22 de diciembre de 2020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BF8C99A-FD32-4AB3-9CDD-A7520C666EA7}"/>
              </a:ext>
            </a:extLst>
          </p:cNvPr>
          <p:cNvGraphicFramePr>
            <a:graphicFrameLocks noGrp="1"/>
          </p:cNvGraphicFramePr>
          <p:nvPr/>
        </p:nvGraphicFramePr>
        <p:xfrm>
          <a:off x="1150586" y="1654023"/>
          <a:ext cx="10525598" cy="3724275"/>
        </p:xfrm>
        <a:graphic>
          <a:graphicData uri="http://schemas.openxmlformats.org/drawingml/2006/table">
            <a:tbl>
              <a:tblPr/>
              <a:tblGrid>
                <a:gridCol w="1131401">
                  <a:extLst>
                    <a:ext uri="{9D8B030D-6E8A-4147-A177-3AD203B41FA5}">
                      <a16:colId xmlns:a16="http://schemas.microsoft.com/office/drawing/2014/main" val="844241312"/>
                    </a:ext>
                  </a:extLst>
                </a:gridCol>
                <a:gridCol w="4546620">
                  <a:extLst>
                    <a:ext uri="{9D8B030D-6E8A-4147-A177-3AD203B41FA5}">
                      <a16:colId xmlns:a16="http://schemas.microsoft.com/office/drawing/2014/main" val="2230510703"/>
                    </a:ext>
                  </a:extLst>
                </a:gridCol>
                <a:gridCol w="1541670">
                  <a:extLst>
                    <a:ext uri="{9D8B030D-6E8A-4147-A177-3AD203B41FA5}">
                      <a16:colId xmlns:a16="http://schemas.microsoft.com/office/drawing/2014/main" val="3122969193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2227415391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2271380386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549887"/>
                  </a:ext>
                </a:extLst>
              </a:tr>
              <a:tr h="71437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2018003050110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DEL TEJIDO EMPRESARIAL EN LA CABECERA MUNICIPAL DE MURINDÓ, SUBREGIÓN DE URABÁ EN EL DEPARTAMENTO DE ANTIOQUIA, INCENTIVANDO LA CREACIÓN DE NUEVAS EMPRESAS Y LA PERMANENCIA Y CONSOLIDACIÓN DE LAS EXISTENTES. MURINDÓ (Cofinanciado)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COMERCIO, INDUSTRIA Y TURISMO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33054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2018058930081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LOS ACUEDUCTOS VEREDALES LA SOLEDAD Y SAN JUAN DE ITÉ YONDÓ (cofinanciado)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91384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(Terminación) de la Ciudadela Educativa Normal Superior Señor de los Milagros en el Municipio de San Pedro de los Milagros,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San Pedro de los Milagros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19418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del corredor vial Caza Diana - La Ye - Alejandria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69996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día Caramanta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04578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2019003050107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plaza de ferias del municipio de Jericó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AGRICULTURA Y DESARROLLO RURAL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67463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2019003050113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Consolidación Empresa Industrial y Comercial del Estado Parques de Antioquia La Pintada, Medellín, Bello, Arboletes, Venecia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74984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2019051450018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del parque principal y vias urbanas del Municipio de Caramanta (15/05/2018)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976556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2019057610007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en la atención integral al adulto mayor en el municipio de Sopetran,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7973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4577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4126</Words>
  <Application>Microsoft Office PowerPoint</Application>
  <PresentationFormat>Panorámica</PresentationFormat>
  <Paragraphs>846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Duque G</dc:creator>
  <cp:lastModifiedBy>Daniela Duque G</cp:lastModifiedBy>
  <cp:revision>1</cp:revision>
  <dcterms:created xsi:type="dcterms:W3CDTF">2020-12-29T04:23:15Z</dcterms:created>
  <dcterms:modified xsi:type="dcterms:W3CDTF">2020-12-29T04:24:25Z</dcterms:modified>
</cp:coreProperties>
</file>